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5.xml" ContentType="application/vnd.openxmlformats-officedocument.presentationml.slide+xml"/>
  <Override PartName="/ppt/slides/slide1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9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Estilo Clar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799B23B-EC83-4686-B30A-512413B5E67A}" styleName="Estilo Claro 3 - Ênfas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90" d="100"/>
          <a:sy n="90" d="100"/>
        </p:scale>
        <p:origin x="16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18" Type="http://schemas.openxmlformats.org/officeDocument/2006/relationships/customXml" Target="../customXml/item3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openxmlformats.org/officeDocument/2006/relationships/customXml" Target="../customXml/item2.xml"/><Relationship Id="rId2" Type="http://schemas.openxmlformats.org/officeDocument/2006/relationships/slide" Target="slides/slide1.xml"/><Relationship Id="rId16" Type="http://schemas.openxmlformats.org/officeDocument/2006/relationships/customXml" Target="../customXml/item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4/1/2024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29390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F40B7-36AB-4376-BE14-EF7004D79BB9}" type="datetime1">
              <a:rPr lang="en-US" smtClean="0"/>
              <a:t>4/1/2024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093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7CAB8-DCAE-46A5-AADA-B3FAD11A54E0}" type="datetime1">
              <a:rPr lang="en-US" smtClean="0"/>
              <a:t>4/1/2024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5791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4/1/2024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7735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4/1/2024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27290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4/1/2024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69997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4/1/2024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4617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4/1/2024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3599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4/1/2024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2329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4/1/2024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9808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4/1/2024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‹nº›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714450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4/1/2024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7195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67" r:id="rId5"/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8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4C9197F-F766-1784-5607-5BF1642896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072" b="35678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314" y="0"/>
            <a:ext cx="6525472" cy="6858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  <p:txBody>
          <a:bodyPr/>
          <a:lstStyle/>
          <a:p>
            <a:endParaRPr lang="pt-B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38682" y="320040"/>
            <a:ext cx="5888736" cy="6217920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  <p:txBody>
          <a:bodyPr/>
          <a:lstStyle/>
          <a:p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00D7F6D-32DA-0F9B-FC8F-6B05261A22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78316" y="1348844"/>
            <a:ext cx="5409468" cy="3042706"/>
          </a:xfrm>
        </p:spPr>
        <p:txBody>
          <a:bodyPr>
            <a:normAutofit/>
          </a:bodyPr>
          <a:lstStyle/>
          <a:p>
            <a:r>
              <a:rPr lang="pt-BR" sz="6000" b="1" i="0">
                <a:solidFill>
                  <a:schemeClr val="tx1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Sprint 1</a:t>
            </a:r>
            <a:endParaRPr lang="pt-BR" sz="6000">
              <a:solidFill>
                <a:schemeClr val="tx1"/>
              </a:solidFill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8C3793D-EFC7-A33B-EB23-1F11DD2036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78316" y="4682061"/>
            <a:ext cx="5409468" cy="950976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pt-BR" dirty="0">
                <a:solidFill>
                  <a:schemeClr val="tx1"/>
                </a:solidFill>
              </a:rPr>
              <a:t>Aline – Daniel – Igor – Jhonata - Thiago</a:t>
            </a:r>
          </a:p>
        </p:txBody>
      </p:sp>
    </p:spTree>
    <p:extLst>
      <p:ext uri="{BB962C8B-B14F-4D97-AF65-F5344CB8AC3E}">
        <p14:creationId xmlns:p14="http://schemas.microsoft.com/office/powerpoint/2010/main" val="3678296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87CBCB-B53F-4602-8791-5A6C93B12F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Link </a:t>
            </a:r>
            <a:r>
              <a:rPr lang="pt-BR" dirty="0" err="1"/>
              <a:t>Youtube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51599DA-AD38-4351-BAED-9154D3B508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https://youtu.be/58V15JyGJZo?si=J9xN43mpPf658JKM</a:t>
            </a:r>
          </a:p>
        </p:txBody>
      </p:sp>
    </p:spTree>
    <p:extLst>
      <p:ext uri="{BB962C8B-B14F-4D97-AF65-F5344CB8AC3E}">
        <p14:creationId xmlns:p14="http://schemas.microsoft.com/office/powerpoint/2010/main" val="14178385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1E94681D-2A4C-4A8D-B9B5-31D440D03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EC7E010-C712-408D-9787-0842AFC9F4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  <p:txBody>
          <a:bodyPr/>
          <a:lstStyle/>
          <a:p>
            <a:endParaRPr lang="pt-BR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503FCEF-A9BA-4991-9220-E36615FB8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  <p:txBody>
          <a:bodyPr/>
          <a:lstStyle/>
          <a:p>
            <a:endParaRPr lang="pt-BR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664D085-C814-4D74-BCE0-2059F0DC04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09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DA5539E-D8B4-4F5A-B46F-C304F5D7A8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3" name="Tabela 12">
            <a:extLst>
              <a:ext uri="{FF2B5EF4-FFF2-40B4-BE49-F238E27FC236}">
                <a16:creationId xmlns:a16="http://schemas.microsoft.com/office/drawing/2014/main" id="{D5710318-0AEA-29C6-3F8D-D42F530A80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0894985"/>
              </p:ext>
            </p:extLst>
          </p:nvPr>
        </p:nvGraphicFramePr>
        <p:xfrm>
          <a:off x="801539" y="951757"/>
          <a:ext cx="10588922" cy="4954489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2448297">
                  <a:extLst>
                    <a:ext uri="{9D8B030D-6E8A-4147-A177-3AD203B41FA5}">
                      <a16:colId xmlns:a16="http://schemas.microsoft.com/office/drawing/2014/main" val="2189681680"/>
                    </a:ext>
                  </a:extLst>
                </a:gridCol>
                <a:gridCol w="8140625">
                  <a:extLst>
                    <a:ext uri="{9D8B030D-6E8A-4147-A177-3AD203B41FA5}">
                      <a16:colId xmlns:a16="http://schemas.microsoft.com/office/drawing/2014/main" val="3530617055"/>
                    </a:ext>
                  </a:extLst>
                </a:gridCol>
              </a:tblGrid>
              <a:tr h="393753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  <a:highlight>
                            <a:srgbClr val="FFCC99"/>
                          </a:highlight>
                        </a:rPr>
                        <a:t>Matriz de Responsabilidades</a:t>
                      </a:r>
                      <a:endParaRPr lang="pt-BR" sz="2000" b="0" i="0" u="none" strike="noStrike">
                        <a:solidFill>
                          <a:srgbClr val="3F3F76"/>
                        </a:solidFill>
                        <a:effectLst/>
                        <a:highlight>
                          <a:srgbClr val="FFCC99"/>
                        </a:highlight>
                        <a:latin typeface="Aptos Narrow" panose="020B0004020202020204" pitchFamily="34" charset="0"/>
                      </a:endParaRPr>
                    </a:p>
                  </a:txBody>
                  <a:tcPr marL="14164" marR="14164" marT="14164" marB="0" anchor="b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8902140"/>
                  </a:ext>
                </a:extLst>
              </a:tr>
              <a:tr h="393753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effectLst/>
                        </a:rPr>
                        <a:t> 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4164" marR="14164" marT="14164" marB="0" anchor="b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792206"/>
                  </a:ext>
                </a:extLst>
              </a:tr>
              <a:tr h="393753">
                <a:tc>
                  <a:txBody>
                    <a:bodyPr/>
                    <a:lstStyle/>
                    <a:p>
                      <a:pPr algn="l" fontAlgn="ctr"/>
                      <a:r>
                        <a:rPr lang="pt-BR" sz="2000" u="none" strike="noStrike">
                          <a:effectLst/>
                          <a:highlight>
                            <a:srgbClr val="FFCC99"/>
                          </a:highlight>
                        </a:rPr>
                        <a:t>Responsável:</a:t>
                      </a:r>
                      <a:endParaRPr lang="pt-BR" sz="2000" b="0" i="0" u="none" strike="noStrike">
                        <a:solidFill>
                          <a:srgbClr val="3F3F76"/>
                        </a:solidFill>
                        <a:effectLst/>
                        <a:highlight>
                          <a:srgbClr val="FFCC99"/>
                        </a:highlight>
                        <a:latin typeface="Aptos Narrow" panose="020B0004020202020204" pitchFamily="34" charset="0"/>
                      </a:endParaRPr>
                    </a:p>
                  </a:txBody>
                  <a:tcPr marL="14164" marR="14164" marT="14164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2000" u="none" strike="noStrike">
                          <a:effectLst/>
                          <a:highlight>
                            <a:srgbClr val="FFCC99"/>
                          </a:highlight>
                        </a:rPr>
                        <a:t>Pesquisa</a:t>
                      </a:r>
                      <a:endParaRPr lang="pt-BR" sz="2000" b="0" i="0" u="none" strike="noStrike">
                        <a:solidFill>
                          <a:srgbClr val="3F3F76"/>
                        </a:solidFill>
                        <a:effectLst/>
                        <a:highlight>
                          <a:srgbClr val="FFCC99"/>
                        </a:highlight>
                        <a:latin typeface="Aptos Narrow" panose="020B0004020202020204" pitchFamily="34" charset="0"/>
                      </a:endParaRPr>
                    </a:p>
                  </a:txBody>
                  <a:tcPr marL="14164" marR="14164" marT="14164" marB="0" anchor="b"/>
                </a:tc>
                <a:extLst>
                  <a:ext uri="{0D108BD9-81ED-4DB2-BD59-A6C34878D82A}">
                    <a16:rowId xmlns:a16="http://schemas.microsoft.com/office/drawing/2014/main" val="2503376175"/>
                  </a:ext>
                </a:extLst>
              </a:tr>
              <a:tr h="393753">
                <a:tc>
                  <a:txBody>
                    <a:bodyPr/>
                    <a:lstStyle/>
                    <a:p>
                      <a:pPr algn="l" fontAlgn="ctr"/>
                      <a:r>
                        <a:rPr lang="pt-BR" sz="2000" u="none" strike="noStrike">
                          <a:effectLst/>
                        </a:rPr>
                        <a:t>Daniel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4164" marR="14164" marT="14164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2000" u="none" strike="noStrike">
                          <a:effectLst/>
                        </a:rPr>
                        <a:t>Organização e estruturação do grupo, conteúdo e entrega da sprint.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4164" marR="14164" marT="14164" marB="0" anchor="b"/>
                </a:tc>
                <a:extLst>
                  <a:ext uri="{0D108BD9-81ED-4DB2-BD59-A6C34878D82A}">
                    <a16:rowId xmlns:a16="http://schemas.microsoft.com/office/drawing/2014/main" val="2340521885"/>
                  </a:ext>
                </a:extLst>
              </a:tr>
              <a:tr h="393753">
                <a:tc>
                  <a:txBody>
                    <a:bodyPr/>
                    <a:lstStyle/>
                    <a:p>
                      <a:pPr algn="l" fontAlgn="ctr"/>
                      <a:r>
                        <a:rPr lang="pt-BR" sz="2000" u="none" strike="noStrike">
                          <a:effectLst/>
                        </a:rPr>
                        <a:t>Daniel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4164" marR="14164" marT="14164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2000" u="none" strike="noStrike" dirty="0">
                          <a:effectLst/>
                        </a:rPr>
                        <a:t>Estrutura, revestimentos, componentes, rodas e pneus.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4164" marR="14164" marT="14164" marB="0" anchor="b"/>
                </a:tc>
                <a:extLst>
                  <a:ext uri="{0D108BD9-81ED-4DB2-BD59-A6C34878D82A}">
                    <a16:rowId xmlns:a16="http://schemas.microsoft.com/office/drawing/2014/main" val="3539920370"/>
                  </a:ext>
                </a:extLst>
              </a:tr>
              <a:tr h="393753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000" u="none" strike="noStrike" dirty="0">
                          <a:effectLst/>
                        </a:rPr>
                        <a:t>Thiago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4164" marR="14164" marT="1416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2000" u="none" strike="noStrike" dirty="0">
                          <a:effectLst/>
                        </a:rPr>
                        <a:t>Carga útil: Qual o peso máximo que o carrinho precisa suportar?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4164" marR="14164" marT="14164" marB="0" anchor="b"/>
                </a:tc>
                <a:extLst>
                  <a:ext uri="{0D108BD9-81ED-4DB2-BD59-A6C34878D82A}">
                    <a16:rowId xmlns:a16="http://schemas.microsoft.com/office/drawing/2014/main" val="2055964527"/>
                  </a:ext>
                </a:extLst>
              </a:tr>
              <a:tr h="705356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000" u="none" strike="noStrike" dirty="0">
                          <a:effectLst/>
                        </a:rPr>
                        <a:t>Jhonata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4164" marR="14164" marT="1416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2000" u="none" strike="noStrike" dirty="0">
                          <a:effectLst/>
                        </a:rPr>
                        <a:t>Dimensões das longarinas: Comprimento, largura e altura das longarinas que serão transportadas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4164" marR="14164" marT="14164" marB="0" anchor="b"/>
                </a:tc>
                <a:extLst>
                  <a:ext uri="{0D108BD9-81ED-4DB2-BD59-A6C34878D82A}">
                    <a16:rowId xmlns:a16="http://schemas.microsoft.com/office/drawing/2014/main" val="1580052458"/>
                  </a:ext>
                </a:extLst>
              </a:tr>
              <a:tr h="705356">
                <a:tc>
                  <a:txBody>
                    <a:bodyPr/>
                    <a:lstStyle/>
                    <a:p>
                      <a:pPr algn="l" fontAlgn="b"/>
                      <a:r>
                        <a:rPr lang="pt-BR" sz="2000" u="none" strike="noStrike" dirty="0">
                          <a:effectLst/>
                        </a:rPr>
                        <a:t>Thiago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4164" marR="14164" marT="1416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2000" u="none" strike="noStrike" dirty="0">
                          <a:effectLst/>
                        </a:rPr>
                        <a:t>Sistema de carga e descarga: Como as longarinas serão colocadas e retiradas do carrinho?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4164" marR="14164" marT="14164" marB="0" anchor="b"/>
                </a:tc>
                <a:extLst>
                  <a:ext uri="{0D108BD9-81ED-4DB2-BD59-A6C34878D82A}">
                    <a16:rowId xmlns:a16="http://schemas.microsoft.com/office/drawing/2014/main" val="1321645288"/>
                  </a:ext>
                </a:extLst>
              </a:tr>
              <a:tr h="393753">
                <a:tc>
                  <a:txBody>
                    <a:bodyPr/>
                    <a:lstStyle/>
                    <a:p>
                      <a:pPr algn="l" fontAlgn="b"/>
                      <a:r>
                        <a:rPr lang="pt-BR" sz="2000" u="none" strike="noStrike" dirty="0">
                          <a:effectLst/>
                        </a:rPr>
                        <a:t>Jhonata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4164" marR="14164" marT="1416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2000" u="none" strike="noStrike" dirty="0">
                          <a:effectLst/>
                        </a:rPr>
                        <a:t>Criação de modelo 3D no CATIA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4164" marR="14164" marT="14164" marB="0" anchor="b"/>
                </a:tc>
                <a:extLst>
                  <a:ext uri="{0D108BD9-81ED-4DB2-BD59-A6C34878D82A}">
                    <a16:rowId xmlns:a16="http://schemas.microsoft.com/office/drawing/2014/main" val="2733169270"/>
                  </a:ext>
                </a:extLst>
              </a:tr>
              <a:tr h="393753">
                <a:tc>
                  <a:txBody>
                    <a:bodyPr/>
                    <a:lstStyle/>
                    <a:p>
                      <a:pPr algn="l" fontAlgn="b"/>
                      <a:r>
                        <a:rPr lang="pt-BR" sz="2000" u="none" strike="noStrike" dirty="0">
                          <a:effectLst/>
                        </a:rPr>
                        <a:t>Thiago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4164" marR="14164" marT="1416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2000" u="none" strike="noStrike">
                          <a:effectLst/>
                        </a:rPr>
                        <a:t>Croqui do carrinho.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4164" marR="14164" marT="14164" marB="0" anchor="b"/>
                </a:tc>
                <a:extLst>
                  <a:ext uri="{0D108BD9-81ED-4DB2-BD59-A6C34878D82A}">
                    <a16:rowId xmlns:a16="http://schemas.microsoft.com/office/drawing/2014/main" val="1087968964"/>
                  </a:ext>
                </a:extLst>
              </a:tr>
              <a:tr h="393753">
                <a:tc>
                  <a:txBody>
                    <a:bodyPr/>
                    <a:lstStyle/>
                    <a:p>
                      <a:pPr algn="l" fontAlgn="b"/>
                      <a:r>
                        <a:rPr lang="pt-BR" sz="2000" u="none" strike="noStrike">
                          <a:effectLst/>
                        </a:rPr>
                        <a:t>Daniel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4164" marR="14164" marT="1416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2000" u="none" strike="noStrike" dirty="0">
                          <a:effectLst/>
                        </a:rPr>
                        <a:t>Limpeza e Manutenção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4164" marR="14164" marT="14164" marB="0" anchor="b"/>
                </a:tc>
                <a:extLst>
                  <a:ext uri="{0D108BD9-81ED-4DB2-BD59-A6C34878D82A}">
                    <a16:rowId xmlns:a16="http://schemas.microsoft.com/office/drawing/2014/main" val="33766580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8203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48DB4B7D-6E19-4B1E-A0ED-621919C15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  <p:txBody>
          <a:bodyPr/>
          <a:lstStyle/>
          <a:p>
            <a:endParaRPr lang="pt-BR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CB196DE-BC07-4C0A-9A6F-6FFD5F7754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  <p:txBody>
          <a:bodyPr/>
          <a:lstStyle/>
          <a:p>
            <a:endParaRPr lang="pt-BR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2C13C32D-C8E0-49CB-AF18-A6A13B7FE2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65E3DF13-4412-4927-AA38-F077B5A4CB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4569EC13-67CE-4C90-95BA-1F7D7F3D38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0A59492E-0F24-4A22-B24D-A110B40311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73E9A47A-0DE5-4DA7-BAE9-484DFD0FC1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3190" y="457200"/>
            <a:ext cx="11281609" cy="5943603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  <p:txBody>
          <a:bodyPr/>
          <a:lstStyle/>
          <a:p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D9F0E1A7-42EF-4B97-92C5-790C6958B8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35" r="3632" b="-3"/>
          <a:stretch/>
        </p:blipFill>
        <p:spPr>
          <a:xfrm rot="16200000">
            <a:off x="1585795" y="-351080"/>
            <a:ext cx="3801621" cy="5739744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D66D6A63-9C6F-7248-B898-D98B5BA2462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6438" r="3" b="30559"/>
          <a:stretch/>
        </p:blipFill>
        <p:spPr>
          <a:xfrm>
            <a:off x="6356484" y="621793"/>
            <a:ext cx="5214769" cy="3797810"/>
          </a:xfrm>
          <a:prstGeom prst="rect">
            <a:avLst/>
          </a:prstGeom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77A036E4-AD62-415C-BE0D-1FAC55129C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738" y="621793"/>
            <a:ext cx="10954512" cy="5614416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  <p:txBody>
          <a:bodyPr/>
          <a:lstStyle/>
          <a:p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C44EF41-ED29-A963-24F3-B05FA2A672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4321" y="4703445"/>
            <a:ext cx="9732773" cy="146511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3000"/>
              </a:lnSpc>
            </a:pPr>
            <a:r>
              <a:rPr lang="en-US" sz="6000" cap="all" spc="-100" dirty="0"/>
              <a:t>Croqui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A7FE32D9-A8E2-4856-8207-E416D87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446824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74FBE789-A5E3-43CB-A8FF-434FE371BC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50180" y="446823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704BA3B8-B0ED-4CCA-A490-7E59070AA2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941820" y="446823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7E1469F4-CE99-479D-BBBF-B8F17ED649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50180" y="1092118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1193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579344F8-71D5-40D4-B4C7-20B459022E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  <p:txBody>
          <a:bodyPr/>
          <a:lstStyle/>
          <a:p>
            <a:endParaRPr lang="pt-BR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0807B62-76AA-4BA3-A701-E540883998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  <p:txBody>
          <a:bodyPr/>
          <a:lstStyle/>
          <a:p>
            <a:endParaRPr lang="pt-BR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17DB5C5-46D5-4E05-BE20-C7B8E91124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538B089-67A4-4EFE-9EF8-1C2BE322F0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E5A33613-E192-4BF7-BB72-35A8A8E89C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C4CB6F3-3B1D-4DA4-BC12-39CC745B6B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391159B2-3847-4541-BAAE-D93F71723E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3190" y="457200"/>
            <a:ext cx="11281609" cy="5943603"/>
          </a:xfrm>
          <a:prstGeom prst="rect">
            <a:avLst/>
          </a:prstGeom>
          <a:solidFill>
            <a:srgbClr val="FFFFFF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  <p:txBody>
          <a:bodyPr/>
          <a:lstStyle/>
          <a:p>
            <a:endParaRPr lang="pt-BR"/>
          </a:p>
        </p:txBody>
      </p:sp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93BDF953-B1FC-408F-A14E-33A8C1DC1B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738" y="621793"/>
            <a:ext cx="10954512" cy="5614416"/>
          </a:xfrm>
          <a:prstGeom prst="rect">
            <a:avLst/>
          </a:prstGeom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  <p:txBody>
          <a:bodyPr/>
          <a:lstStyle/>
          <a:p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1E23BB8-52E8-E3F4-34AF-F265385561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3152" y="4682968"/>
            <a:ext cx="9732773" cy="155026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3000"/>
              </a:lnSpc>
            </a:pPr>
            <a:r>
              <a:rPr lang="en-US" sz="5400" cap="all" spc="-100" dirty="0" err="1"/>
              <a:t>Modelo</a:t>
            </a:r>
            <a:r>
              <a:rPr lang="en-US" sz="5400" cap="all" spc="-100" dirty="0"/>
              <a:t> 3D CATIA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7C4AC30-431E-4860-8128-139F9F61E2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446824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cxnSp>
        <p:nvCxnSpPr>
          <p:cNvPr id="43" name="Straight Connector 33">
            <a:extLst>
              <a:ext uri="{FF2B5EF4-FFF2-40B4-BE49-F238E27FC236}">
                <a16:creationId xmlns:a16="http://schemas.microsoft.com/office/drawing/2014/main" id="{D0C35C70-8DD1-457D-85E7-728F1B0C52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50180" y="446823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35">
            <a:extLst>
              <a:ext uri="{FF2B5EF4-FFF2-40B4-BE49-F238E27FC236}">
                <a16:creationId xmlns:a16="http://schemas.microsoft.com/office/drawing/2014/main" id="{B71691B1-EF90-41BA-A886-9331EB0364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941820" y="446823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37">
            <a:extLst>
              <a:ext uri="{FF2B5EF4-FFF2-40B4-BE49-F238E27FC236}">
                <a16:creationId xmlns:a16="http://schemas.microsoft.com/office/drawing/2014/main" id="{BEB77709-9ED2-4392-8D1E-91E4AB9644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50180" y="1092118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m 5">
            <a:extLst>
              <a:ext uri="{FF2B5EF4-FFF2-40B4-BE49-F238E27FC236}">
                <a16:creationId xmlns:a16="http://schemas.microsoft.com/office/drawing/2014/main" id="{9C72AA5B-5115-03BE-E056-286F68005B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678" r="29585" b="1"/>
          <a:stretch/>
        </p:blipFill>
        <p:spPr>
          <a:xfrm>
            <a:off x="1241171" y="1395172"/>
            <a:ext cx="2356823" cy="2148392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02EB7F1-46F0-40CB-66FE-B6C13F55CC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459" r="24926"/>
          <a:stretch/>
        </p:blipFill>
        <p:spPr>
          <a:xfrm>
            <a:off x="3686800" y="1395170"/>
            <a:ext cx="2363930" cy="2148393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2CCFCD13-58E9-CC0F-ED20-E534F9B1F91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843" r="25872" b="2"/>
          <a:stretch/>
        </p:blipFill>
        <p:spPr>
          <a:xfrm>
            <a:off x="6139539" y="1395170"/>
            <a:ext cx="2356824" cy="2148393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DBA44545-093F-2BAD-98FA-A93D2E9FFEB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4797" r="25445" b="-2"/>
          <a:stretch/>
        </p:blipFill>
        <p:spPr>
          <a:xfrm>
            <a:off x="8585171" y="1395171"/>
            <a:ext cx="2388772" cy="2148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7214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0120F84-A866-4D9F-8B1C-9120A013D6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52FEFEF-6AC0-46B6-AC09-11FC56196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0312" y="226665"/>
            <a:ext cx="11722608" cy="6382512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softEdge rad="0"/>
          </a:effectLst>
        </p:spPr>
        <p:txBody>
          <a:bodyPr/>
          <a:lstStyle/>
          <a:p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00B3991-D034-B73D-0C4B-A42BAD155D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5512" y="870132"/>
            <a:ext cx="9792208" cy="1527078"/>
          </a:xfrm>
        </p:spPr>
        <p:txBody>
          <a:bodyPr>
            <a:normAutofit/>
          </a:bodyPr>
          <a:lstStyle/>
          <a:p>
            <a:r>
              <a:rPr lang="pt-BR" dirty="0"/>
              <a:t>Informações Gerais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C239926-D7CC-3AF2-D020-9896C83E89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5512" y="2557849"/>
            <a:ext cx="9792208" cy="3407862"/>
          </a:xfrm>
        </p:spPr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Carga útil: Depende do tipo de longarina, com pesos variando até 56 kg."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Ergonomia: Altura do carrinho é aproximadamente 1,50 m e comprimento de 6 m, facilitando o transporte manual.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Sistema de carga e descarga: Dois operadores posicionam as longarinas no carrinho.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Segurança: Rodinhas com travas garantem estabilidade; carga é presa para evitar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pt-BR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495624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B6EE7E08-B389-43E5-B019-1B0A8ACBBD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m 6" descr="Diagrama, Desenho técnico&#10;&#10;Descrição gerada automaticamente">
            <a:extLst>
              <a:ext uri="{FF2B5EF4-FFF2-40B4-BE49-F238E27FC236}">
                <a16:creationId xmlns:a16="http://schemas.microsoft.com/office/drawing/2014/main" id="{4442D6E6-1F36-5642-99AC-772F5EF1AA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698" r="29725" b="1"/>
          <a:stretch/>
        </p:blipFill>
        <p:spPr>
          <a:xfrm>
            <a:off x="20" y="10"/>
            <a:ext cx="6392647" cy="685799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E60D94A5-8A09-4BAB-8F7C-69BC34C54D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21267" y="255102"/>
            <a:ext cx="5342133" cy="6361598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A1AE32B-3A6E-4C5E-8FEB-73861B9A2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69100" y="393365"/>
            <a:ext cx="5018211" cy="6035547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C2816F8-28D9-F858-D09A-0293C41C9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082" y="642594"/>
            <a:ext cx="4472921" cy="1371600"/>
          </a:xfrm>
        </p:spPr>
        <p:txBody>
          <a:bodyPr>
            <a:normAutofit/>
          </a:bodyPr>
          <a:lstStyle/>
          <a:p>
            <a:r>
              <a:rPr lang="pt-BR" sz="3100" b="0" i="0" dirty="0">
                <a:effectLst/>
                <a:latin typeface="Söhne"/>
              </a:rPr>
              <a:t>Funcionalidades do Carrinho de Carregar Longarinas</a:t>
            </a:r>
            <a:endParaRPr lang="pt-BR" sz="3100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A6FBE0E-57F6-58F3-52ED-D869F9F90A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64082" y="2103120"/>
            <a:ext cx="4472922" cy="393192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pt-BR" sz="1700" b="0" i="0" dirty="0">
                <a:effectLst/>
                <a:latin typeface="Söhne"/>
              </a:rPr>
              <a:t>Carga útil: Depende das longarinas, com peso máximo de até 56 kg."</a:t>
            </a:r>
          </a:p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pt-BR" sz="1700" b="0" i="0" dirty="0">
                <a:effectLst/>
                <a:latin typeface="Söhne"/>
              </a:rPr>
              <a:t>Dimensões das longarinas: Variam em comprimento, largura e altura, compatíveis com o carrinho.</a:t>
            </a:r>
          </a:p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pt-BR" sz="1700" b="0" i="0" dirty="0">
                <a:effectLst/>
                <a:latin typeface="Söhne"/>
              </a:rPr>
              <a:t>Ergonomia: Altura do carrinho ajustada para facilitar o transporte manual.</a:t>
            </a:r>
          </a:p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pt-BR" sz="1700" b="0" i="0" dirty="0">
                <a:effectLst/>
                <a:latin typeface="Söhne"/>
              </a:rPr>
              <a:t>Sistema de carga e descarga: Longarinas são colocadas e retiradas por dois operadores.</a:t>
            </a:r>
          </a:p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pt-BR" sz="1700" b="0" i="0" dirty="0">
                <a:effectLst/>
                <a:latin typeface="Söhne"/>
              </a:rPr>
              <a:t>Segurança: Rodinhas com travas, presilhas para fixar a carga e freios para controle de movimento.</a:t>
            </a:r>
          </a:p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pt-BR" sz="1700" b="0" i="0" dirty="0">
                <a:effectLst/>
                <a:latin typeface="Söhne"/>
              </a:rPr>
              <a:t>Materiais: mais informações no próximo slide.</a:t>
            </a:r>
            <a:endParaRPr lang="pt-BR" sz="1700" dirty="0"/>
          </a:p>
        </p:txBody>
      </p:sp>
    </p:spTree>
    <p:extLst>
      <p:ext uri="{BB962C8B-B14F-4D97-AF65-F5344CB8AC3E}">
        <p14:creationId xmlns:p14="http://schemas.microsoft.com/office/powerpoint/2010/main" val="17139562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5EC013-92EE-0D0C-F3A7-9025E0C88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43459" y="487680"/>
            <a:ext cx="4957553" cy="1305609"/>
          </a:xfrm>
        </p:spPr>
        <p:txBody>
          <a:bodyPr>
            <a:normAutofit/>
          </a:bodyPr>
          <a:lstStyle/>
          <a:p>
            <a:r>
              <a:rPr lang="pt-BR" dirty="0"/>
              <a:t>Lista de Materiais</a:t>
            </a:r>
          </a:p>
        </p:txBody>
      </p:sp>
      <p:sp>
        <p:nvSpPr>
          <p:cNvPr id="21" name="Rectangle 14">
            <a:extLst>
              <a:ext uri="{FF2B5EF4-FFF2-40B4-BE49-F238E27FC236}">
                <a16:creationId xmlns:a16="http://schemas.microsoft.com/office/drawing/2014/main" id="{0BBB6B01-5B73-410C-B70E-8CF2FA470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8836" y="721224"/>
            <a:ext cx="5367164" cy="5415552"/>
          </a:xfrm>
          <a:prstGeom prst="rect">
            <a:avLst/>
          </a:prstGeom>
          <a:solidFill>
            <a:srgbClr val="FFFFFF"/>
          </a:solidFill>
          <a:ln w="6350" cap="flat" cmpd="sng" algn="ctr">
            <a:noFill/>
            <a:prstDash val="solid"/>
          </a:ln>
          <a:effectLst>
            <a:softEdge rad="0"/>
          </a:effectLst>
        </p:spPr>
        <p:txBody>
          <a:bodyPr/>
          <a:lstStyle/>
          <a:p>
            <a:endParaRPr lang="pt-BR"/>
          </a:p>
        </p:txBody>
      </p:sp>
      <p:sp>
        <p:nvSpPr>
          <p:cNvPr id="22" name="Rectangle 16">
            <a:extLst>
              <a:ext uri="{FF2B5EF4-FFF2-40B4-BE49-F238E27FC236}">
                <a16:creationId xmlns:a16="http://schemas.microsoft.com/office/drawing/2014/main" id="{8712F587-12D0-435C-8E3F-F44C36EE71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5217" y="892220"/>
            <a:ext cx="5054517" cy="5097085"/>
          </a:xfrm>
          <a:prstGeom prst="rect">
            <a:avLst/>
          </a:prstGeom>
          <a:noFill/>
          <a:ln w="6350" cap="sq" cmpd="sng" algn="ctr">
            <a:solidFill>
              <a:srgbClr val="404040"/>
            </a:solidFill>
            <a:prstDash val="solid"/>
            <a:miter lim="800000"/>
          </a:ln>
          <a:effectLst/>
        </p:spPr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881E953-86EB-6299-AC53-07A9833621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5256" y="1230863"/>
            <a:ext cx="4414438" cy="4414438"/>
          </a:xfrm>
          <a:prstGeom prst="rect">
            <a:avLst/>
          </a:prstGeom>
        </p:spPr>
      </p:pic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9A55596-2759-7ACA-3B16-7B12B57E49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8655" y="1597982"/>
            <a:ext cx="5367163" cy="4437058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buFont typeface="+mj-lt"/>
              <a:buAutoNum type="arabicPeriod"/>
            </a:pPr>
            <a:r>
              <a:rPr lang="pt-BR" sz="1200" b="0" i="0" dirty="0">
                <a:effectLst/>
                <a:latin typeface="Söhne"/>
              </a:rPr>
              <a:t>Aço: para a estrutura principal do carrinho, proporcionando resistência e durabilidade.</a:t>
            </a:r>
          </a:p>
          <a:p>
            <a:pPr>
              <a:lnSpc>
                <a:spcPct val="90000"/>
              </a:lnSpc>
              <a:buFont typeface="+mj-lt"/>
              <a:buAutoNum type="arabicPeriod"/>
            </a:pPr>
            <a:r>
              <a:rPr lang="pt-BR" sz="1200" b="0" i="0" dirty="0">
                <a:effectLst/>
                <a:latin typeface="Söhne"/>
              </a:rPr>
              <a:t>Alumínio: para partes que exigem leveza, como alças e alguns componentes estruturais.</a:t>
            </a:r>
          </a:p>
          <a:p>
            <a:pPr>
              <a:lnSpc>
                <a:spcPct val="90000"/>
              </a:lnSpc>
              <a:buFont typeface="+mj-lt"/>
              <a:buAutoNum type="arabicPeriod"/>
            </a:pPr>
            <a:r>
              <a:rPr lang="pt-BR" sz="1200" b="0" i="0" dirty="0">
                <a:effectLst/>
                <a:latin typeface="Söhne"/>
              </a:rPr>
              <a:t>Plástico de alta resistência: para detalhes como rodinhas, travas e presilhas.</a:t>
            </a:r>
          </a:p>
          <a:p>
            <a:pPr>
              <a:lnSpc>
                <a:spcPct val="90000"/>
              </a:lnSpc>
              <a:buFont typeface="+mj-lt"/>
              <a:buAutoNum type="arabicPeriod"/>
            </a:pPr>
            <a:r>
              <a:rPr lang="pt-BR" sz="1200" b="0" i="0" dirty="0">
                <a:effectLst/>
                <a:latin typeface="Söhne"/>
              </a:rPr>
              <a:t>Borracha: para revestimento das rodinhas, garantindo aderência e absorção de impacto.</a:t>
            </a:r>
          </a:p>
          <a:p>
            <a:pPr>
              <a:lnSpc>
                <a:spcPct val="90000"/>
              </a:lnSpc>
              <a:buFont typeface="+mj-lt"/>
              <a:buAutoNum type="arabicPeriod"/>
            </a:pPr>
            <a:r>
              <a:rPr lang="pt-BR" sz="1200" b="0" i="0" dirty="0">
                <a:effectLst/>
                <a:latin typeface="Söhne"/>
              </a:rPr>
              <a:t>Madeira compensada: para superfícies de apoio das longarinas, oferecendo uma base estável.</a:t>
            </a:r>
          </a:p>
          <a:p>
            <a:pPr>
              <a:lnSpc>
                <a:spcPct val="90000"/>
              </a:lnSpc>
              <a:buFont typeface="+mj-lt"/>
              <a:buAutoNum type="arabicPeriod"/>
            </a:pPr>
            <a:r>
              <a:rPr lang="pt-BR" sz="1200" b="0" i="0" dirty="0">
                <a:effectLst/>
                <a:latin typeface="Söhne"/>
              </a:rPr>
              <a:t>Nylon: para rolamentos e partes móveis, proporcionando baixo atrito e suavidade no movimento.</a:t>
            </a:r>
          </a:p>
          <a:p>
            <a:pPr>
              <a:lnSpc>
                <a:spcPct val="90000"/>
              </a:lnSpc>
              <a:buFont typeface="+mj-lt"/>
              <a:buAutoNum type="arabicPeriod"/>
            </a:pPr>
            <a:r>
              <a:rPr lang="pt-BR" sz="1200" b="0" i="0" dirty="0">
                <a:effectLst/>
                <a:latin typeface="Söhne"/>
              </a:rPr>
              <a:t>Ferro fundido: para peças que exigem grande resistência, como engrenagens ou eixos.</a:t>
            </a:r>
          </a:p>
          <a:p>
            <a:pPr>
              <a:lnSpc>
                <a:spcPct val="90000"/>
              </a:lnSpc>
              <a:buFont typeface="+mj-lt"/>
              <a:buAutoNum type="arabicPeriod"/>
            </a:pPr>
            <a:r>
              <a:rPr lang="pt-BR" sz="1200" b="0" i="0" dirty="0">
                <a:effectLst/>
                <a:latin typeface="Söhne"/>
              </a:rPr>
              <a:t>Espuma de poliuretano: para revestimento de alças e partes que podem entrar em contato com os operadores, proporcionando conforto e aderência.</a:t>
            </a:r>
          </a:p>
          <a:p>
            <a:pPr>
              <a:lnSpc>
                <a:spcPct val="90000"/>
              </a:lnSpc>
              <a:buFont typeface="+mj-lt"/>
              <a:buAutoNum type="arabicPeriod"/>
            </a:pPr>
            <a:r>
              <a:rPr lang="pt-BR" sz="1200" b="0" i="0" dirty="0">
                <a:effectLst/>
                <a:latin typeface="Söhne"/>
              </a:rPr>
              <a:t>Polietileno de alta densidade (PEAD): para proteções e coberturas, garantindo durabilidade e resistência a impactos.</a:t>
            </a:r>
          </a:p>
          <a:p>
            <a:pPr>
              <a:lnSpc>
                <a:spcPct val="90000"/>
              </a:lnSpc>
              <a:buFont typeface="+mj-lt"/>
              <a:buAutoNum type="arabicPeriod"/>
            </a:pPr>
            <a:r>
              <a:rPr lang="pt-BR" sz="1200" b="0" i="0" dirty="0">
                <a:effectLst/>
                <a:latin typeface="Söhne"/>
              </a:rPr>
              <a:t>Metais galvanizados: para evitar corrosão em partes expostas, como parafusos e porcas.</a:t>
            </a:r>
          </a:p>
          <a:p>
            <a:pPr>
              <a:lnSpc>
                <a:spcPct val="90000"/>
              </a:lnSpc>
            </a:pPr>
            <a:endParaRPr lang="pt-BR" sz="1200" dirty="0"/>
          </a:p>
        </p:txBody>
      </p:sp>
    </p:spTree>
    <p:extLst>
      <p:ext uri="{BB962C8B-B14F-4D97-AF65-F5344CB8AC3E}">
        <p14:creationId xmlns:p14="http://schemas.microsoft.com/office/powerpoint/2010/main" val="8203181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8521437-67A5-89AD-6E63-AD609AF28B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9450" y="727627"/>
            <a:ext cx="4957553" cy="1645920"/>
          </a:xfrm>
        </p:spPr>
        <p:txBody>
          <a:bodyPr>
            <a:normAutofit/>
          </a:bodyPr>
          <a:lstStyle/>
          <a:p>
            <a:r>
              <a:rPr lang="pt-BR" dirty="0"/>
              <a:t>Limpeza e Manutenção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BBB6B01-5B73-410C-B70E-8CF2FA470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8836" y="721224"/>
            <a:ext cx="5367164" cy="5415552"/>
          </a:xfrm>
          <a:prstGeom prst="rect">
            <a:avLst/>
          </a:prstGeom>
          <a:solidFill>
            <a:srgbClr val="FFFFFF"/>
          </a:solidFill>
          <a:ln w="6350" cap="flat" cmpd="sng" algn="ctr">
            <a:noFill/>
            <a:prstDash val="solid"/>
          </a:ln>
          <a:effectLst>
            <a:softEdge rad="0"/>
          </a:effectLst>
        </p:spPr>
        <p:txBody>
          <a:bodyPr/>
          <a:lstStyle/>
          <a:p>
            <a:endParaRPr lang="pt-B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712F587-12D0-435C-8E3F-F44C36EE71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5217" y="892220"/>
            <a:ext cx="5054517" cy="5097085"/>
          </a:xfrm>
          <a:prstGeom prst="rect">
            <a:avLst/>
          </a:prstGeom>
          <a:noFill/>
          <a:ln w="6350" cap="sq" cmpd="sng" algn="ctr">
            <a:solidFill>
              <a:srgbClr val="404040"/>
            </a:solidFill>
            <a:prstDash val="solid"/>
            <a:miter lim="800000"/>
          </a:ln>
          <a:effectLst/>
        </p:spPr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2F9DC67-246F-3126-5E85-358FBC176E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5256" y="1964764"/>
            <a:ext cx="4414438" cy="2946637"/>
          </a:xfrm>
          <a:prstGeom prst="rect">
            <a:avLst/>
          </a:prstGeom>
        </p:spPr>
      </p:pic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7623DDF-1B66-6904-F9FA-BADA890D06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79450" y="2538919"/>
            <a:ext cx="4957554" cy="3496120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pt-BR" sz="1400" b="0" i="0" dirty="0">
                <a:effectLst/>
                <a:latin typeface="Söhne"/>
              </a:rPr>
              <a:t>Limpeza regular: Utilize um pano úmido com água e detergente neutro para remover sujeira e poeira da superfície do carrinho.</a:t>
            </a:r>
          </a:p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pt-BR" sz="1400" b="0" i="0" dirty="0">
                <a:effectLst/>
                <a:latin typeface="Söhne"/>
              </a:rPr>
              <a:t>Evite o uso de produtos abrasivos ou solventes, pois podem danificar o acabamento.</a:t>
            </a:r>
          </a:p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pt-BR" sz="1400" b="0" i="0" dirty="0">
                <a:effectLst/>
                <a:latin typeface="Söhne"/>
              </a:rPr>
              <a:t>Verificação periódica das rodinhas: Certifique-se de que estão limpas e livres de obstruções, e lubrifique conforme necessário para garantir um movimento suave.</a:t>
            </a:r>
          </a:p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pt-BR" sz="1400" b="0" i="0" dirty="0">
                <a:effectLst/>
                <a:latin typeface="Söhne"/>
              </a:rPr>
              <a:t>Inspeção das travas e presilhas: Verifique se estão funcionando corretamente e se estão devidamente presas, substituindo qualquer peça danificada.</a:t>
            </a:r>
          </a:p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pt-BR" sz="1400" b="0" i="0" dirty="0">
                <a:effectLst/>
                <a:latin typeface="Söhne"/>
              </a:rPr>
              <a:t>Manutenção preventiva: Realize inspeções regulares para identificar desgastes ou danos e faça reparos imediatamente para evitar problemas maiores.</a:t>
            </a:r>
          </a:p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pt-BR" sz="1400" b="0" i="0" dirty="0">
                <a:effectLst/>
                <a:latin typeface="Söhne"/>
              </a:rPr>
              <a:t>Armazenamento adequado: Quando não estiver em uso, armazene o carrinho em um local limpo e seco, protegido da umidade e da exposição excessiva ao sol.</a:t>
            </a:r>
          </a:p>
        </p:txBody>
      </p:sp>
    </p:spTree>
    <p:extLst>
      <p:ext uri="{BB962C8B-B14F-4D97-AF65-F5344CB8AC3E}">
        <p14:creationId xmlns:p14="http://schemas.microsoft.com/office/powerpoint/2010/main" val="31899151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0120F84-A866-4D9F-8B1C-9120A013D6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aramond" panose="02020404030301010803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52FEFEF-6AC0-46B6-AC09-11FC56196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0312" y="226665"/>
            <a:ext cx="11722608" cy="6382512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softEdge rad="0"/>
          </a:effec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00B3991-D034-B73D-0C4B-A42BAD155D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5512" y="248823"/>
            <a:ext cx="9792208" cy="1527078"/>
          </a:xfrm>
        </p:spPr>
        <p:txBody>
          <a:bodyPr>
            <a:normAutofit/>
          </a:bodyPr>
          <a:lstStyle/>
          <a:p>
            <a:r>
              <a:rPr lang="pt-BR" dirty="0"/>
              <a:t>Imagens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151D0B8E-4222-46D8-9ADE-29A5BC806F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384" y="1417231"/>
            <a:ext cx="4897315" cy="2192522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22B2B943-895F-4561-AAFC-2F868752AC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9899" y="1368129"/>
            <a:ext cx="4859428" cy="2241624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4C870801-744A-45F8-BF97-F1F6572D92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384" y="4013204"/>
            <a:ext cx="4897315" cy="2192522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41358EFE-C09C-4F82-AC68-1EEB2C05B3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9900" y="4013204"/>
            <a:ext cx="4859428" cy="219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0006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AnalogousFromLightSeedLeftStep">
      <a:dk1>
        <a:srgbClr val="000000"/>
      </a:dk1>
      <a:lt1>
        <a:srgbClr val="FFFFFF"/>
      </a:lt1>
      <a:dk2>
        <a:srgbClr val="412E24"/>
      </a:dk2>
      <a:lt2>
        <a:srgbClr val="E2E8E8"/>
      </a:lt2>
      <a:accent1>
        <a:srgbClr val="D0908C"/>
      </a:accent1>
      <a:accent2>
        <a:srgbClr val="C67290"/>
      </a:accent2>
      <a:accent3>
        <a:srgbClr val="D08CC1"/>
      </a:accent3>
      <a:accent4>
        <a:srgbClr val="B672C6"/>
      </a:accent4>
      <a:accent5>
        <a:srgbClr val="A78CD0"/>
      </a:accent5>
      <a:accent6>
        <a:srgbClr val="7274C6"/>
      </a:accent6>
      <a:hlink>
        <a:srgbClr val="578D90"/>
      </a:hlink>
      <a:folHlink>
        <a:srgbClr val="7F7F7F"/>
      </a:folHlink>
    </a:clrScheme>
    <a:fontScheme name="Savon">
      <a:majorFont>
        <a:latin typeface="Garamond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VTI" id="{A72E8C35-66DD-49F8-AF66-813F19B983AE}" vid="{93CCBC76-B7A1-4C3D-93EA-5CE34C4670F9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56A740910C08D4FA1355B272ACE3BF2" ma:contentTypeVersion="12" ma:contentTypeDescription="Create a new document." ma:contentTypeScope="" ma:versionID="03fbbba212b990e74cce574f248e3fa0">
  <xsd:schema xmlns:xsd="http://www.w3.org/2001/XMLSchema" xmlns:xs="http://www.w3.org/2001/XMLSchema" xmlns:p="http://schemas.microsoft.com/office/2006/metadata/properties" xmlns:ns2="cc89f9a4-e6c7-400a-b65d-3a7f939421a8" xmlns:ns3="dfdf0eb2-a6ac-4f22-a8b7-230089c9822d" targetNamespace="http://schemas.microsoft.com/office/2006/metadata/properties" ma:root="true" ma:fieldsID="ba5857154980619440dc4a4526525ecb" ns2:_="" ns3:_="">
    <xsd:import namespace="cc89f9a4-e6c7-400a-b65d-3a7f939421a8"/>
    <xsd:import namespace="dfdf0eb2-a6ac-4f22-a8b7-230089c9822d"/>
    <xsd:element name="properties">
      <xsd:complexType>
        <xsd:sequence>
          <xsd:element name="documentManagement">
            <xsd:complexType>
              <xsd:all>
                <xsd:element ref="ns2:ReferenceId" minOccurs="0"/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c89f9a4-e6c7-400a-b65d-3a7f939421a8" elementFormDefault="qualified">
    <xsd:import namespace="http://schemas.microsoft.com/office/2006/documentManagement/types"/>
    <xsd:import namespace="http://schemas.microsoft.com/office/infopath/2007/PartnerControls"/>
    <xsd:element name="ReferenceId" ma:index="8" nillable="true" ma:displayName="ReferenceId" ma:indexed="true" ma:internalName="ReferenceId">
      <xsd:simpleType>
        <xsd:restriction base="dms:Text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4" nillable="true" ma:taxonomy="true" ma:internalName="lcf76f155ced4ddcb4097134ff3c332f" ma:taxonomyFieldName="MediaServiceImageTags" ma:displayName="Image Tags" ma:readOnly="false" ma:fieldId="{5cf76f15-5ced-4ddc-b409-7134ff3c332f}" ma:taxonomyMulti="true" ma:sspId="0ef6089c-5148-4909-88ac-65974e5b7eb0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6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fdf0eb2-a6ac-4f22-a8b7-230089c9822d" elementFormDefault="qualified">
    <xsd:import namespace="http://schemas.microsoft.com/office/2006/documentManagement/types"/>
    <xsd:import namespace="http://schemas.microsoft.com/office/infopath/2007/PartnerControls"/>
    <xsd:element name="TaxCatchAll" ma:index="15" nillable="true" ma:displayName="Taxonomy Catch All Column" ma:hidden="true" ma:list="{0077fb9b-039f-4b4d-9981-ffce2105411f}" ma:internalName="TaxCatchAll" ma:showField="CatchAllData" ma:web="dfdf0eb2-a6ac-4f22-a8b7-230089c9822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cc89f9a4-e6c7-400a-b65d-3a7f939421a8">
      <Terms xmlns="http://schemas.microsoft.com/office/infopath/2007/PartnerControls"/>
    </lcf76f155ced4ddcb4097134ff3c332f>
    <TaxCatchAll xmlns="dfdf0eb2-a6ac-4f22-a8b7-230089c9822d" xsi:nil="true"/>
    <ReferenceId xmlns="cc89f9a4-e6c7-400a-b65d-3a7f939421a8" xsi:nil="true"/>
  </documentManagement>
</p:properties>
</file>

<file path=customXml/itemProps1.xml><?xml version="1.0" encoding="utf-8"?>
<ds:datastoreItem xmlns:ds="http://schemas.openxmlformats.org/officeDocument/2006/customXml" ds:itemID="{47E27CC2-9750-498E-9F0B-3DF7845E3AD9}"/>
</file>

<file path=customXml/itemProps2.xml><?xml version="1.0" encoding="utf-8"?>
<ds:datastoreItem xmlns:ds="http://schemas.openxmlformats.org/officeDocument/2006/customXml" ds:itemID="{2D738E09-A536-44A1-B1AA-75A9394E58BD}"/>
</file>

<file path=customXml/itemProps3.xml><?xml version="1.0" encoding="utf-8"?>
<ds:datastoreItem xmlns:ds="http://schemas.openxmlformats.org/officeDocument/2006/customXml" ds:itemID="{2391BEF7-1797-475B-99D6-47926A386860}"/>
</file>

<file path=docProps/app.xml><?xml version="1.0" encoding="utf-8"?>
<Properties xmlns="http://schemas.openxmlformats.org/officeDocument/2006/extended-properties" xmlns:vt="http://schemas.openxmlformats.org/officeDocument/2006/docPropsVTypes">
  <TotalTime>71</TotalTime>
  <Words>578</Words>
  <Application>Microsoft Office PowerPoint</Application>
  <PresentationFormat>Widescreen</PresentationFormat>
  <Paragraphs>57</Paragraphs>
  <Slides>10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10</vt:i4>
      </vt:variant>
    </vt:vector>
  </HeadingPairs>
  <TitlesOfParts>
    <vt:vector size="16" baseType="lpstr">
      <vt:lpstr>Aptos Narrow</vt:lpstr>
      <vt:lpstr>Arial</vt:lpstr>
      <vt:lpstr>Garamond</vt:lpstr>
      <vt:lpstr>Segoe UI</vt:lpstr>
      <vt:lpstr>Söhne</vt:lpstr>
      <vt:lpstr>SavonVTI</vt:lpstr>
      <vt:lpstr>Sprint 1</vt:lpstr>
      <vt:lpstr>Apresentação do PowerPoint</vt:lpstr>
      <vt:lpstr>Croqui</vt:lpstr>
      <vt:lpstr>Modelo 3D CATIA</vt:lpstr>
      <vt:lpstr>Informações Gerais</vt:lpstr>
      <vt:lpstr>Funcionalidades do Carrinho de Carregar Longarinas</vt:lpstr>
      <vt:lpstr>Lista de Materiais</vt:lpstr>
      <vt:lpstr>Limpeza e Manutenção</vt:lpstr>
      <vt:lpstr>Imagens</vt:lpstr>
      <vt:lpstr>Link Youtube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Sprint 1</dc:title>
  <dc:creator>DANIEL VENANCIO DOS SANTOS</dc:creator>
  <cp:lastModifiedBy>Fatec</cp:lastModifiedBy>
  <cp:revision>5</cp:revision>
  <dcterms:created xsi:type="dcterms:W3CDTF">2024-04-01T19:20:40Z</dcterms:created>
  <dcterms:modified xsi:type="dcterms:W3CDTF">2024-04-02T01:08:18Z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0x010100D56A740910C08D4FA1355B272ACE3BF2</vt:lpwstr>
  </property>
</Properties>
</file>